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iW7yU9V3azpIOoU+B3Sfhx6hY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વિદ્યુત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00c38af6a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00c38af6a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900c38af6a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00c38af6a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00c38af6a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900c38af6a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00c38af6a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00c38af6a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900c38af6a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25fbf5696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825fbf5696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04" name="Google Shape;204;g2825fbf5696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d17ac35a3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8d17ac35a3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11" name="Google Shape;211;g28d17ac35a3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d17ac35a3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8d17ac35a3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8d17ac35a3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d17ac35a3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8d17ac35a3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8d17ac35a3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d17ac35a3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8d17ac35a3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8d17ac35a3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d17ac35a3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8d17ac35a3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39" name="Google Shape;239;g28d17ac35a3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d17ac35a3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8d17ac35a3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46" name="Google Shape;246;g28d17ac35a3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c54f0d73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4c54f0d73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4c54f0d73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d17ac35a3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8d17ac35a3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53" name="Google Shape;253;g28d17ac35a3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d17ac35a3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8d17ac35a3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60" name="Google Shape;260;g28d17ac35a3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d17ac35a3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8d17ac35a3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8d17ac35a3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25fbf5696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825fbf5696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હાથ ઉપર કરો અને પૂછો </a:t>
            </a:r>
            <a:endParaRPr/>
          </a:p>
        </p:txBody>
      </p:sp>
      <p:sp>
        <p:nvSpPr>
          <p:cNvPr id="274" name="Google Shape;274;g2825fbf5696_0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00c38af6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00c38af6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900c38af6a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00c38af6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00c38af6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900c38af6a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00c38af6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00c38af6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900c38af6a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00c38af6a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00c38af6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900c38af6a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00c38af6a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00c38af6a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900c38af6a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00c38af6a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00c38af6a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900c38af6a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00c38af6a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00c38af6a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900c38af6a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376" y="5408379"/>
            <a:ext cx="1672075" cy="94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/>
        </p:nvSpPr>
        <p:spPr>
          <a:xfrm>
            <a:off x="5766825" y="3193500"/>
            <a:ext cx="62691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7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વિદ્યુત</a:t>
            </a:r>
            <a:endParaRPr b="1" i="0" sz="53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706225" y="1949100"/>
            <a:ext cx="63903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b="1" lang="en-US" sz="7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Electricity</a:t>
            </a:r>
            <a:endParaRPr b="0" i="0" sz="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00" y="1709975"/>
            <a:ext cx="5429799" cy="30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6579225" y="4357625"/>
            <a:ext cx="473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ભૌતિક વિજ્ઞાનના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FF0000"/>
                </a:solidFill>
              </a:rPr>
              <a:t>વિદ્યુત</a:t>
            </a:r>
            <a:r>
              <a:rPr lang="en-US" sz="2000">
                <a:solidFill>
                  <a:srgbClr val="FF0000"/>
                </a:solidFill>
              </a:rPr>
              <a:t> વિ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શેના મહત્વના મુદ્દાઓને આપણે આ ટોપિકમાં શીખીશું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2722713" y="6273400"/>
            <a:ext cx="70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CSR Initiative of Tata Power &amp; Sai’s Angel Foundation, Vadodara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900c38af6a_0_61"/>
          <p:cNvPicPr preferRelativeResize="0"/>
          <p:nvPr/>
        </p:nvPicPr>
        <p:blipFill rotWithShape="1">
          <a:blip r:embed="rId3">
            <a:alphaModFix/>
          </a:blip>
          <a:srcRect b="8033" l="0" r="48095" t="7048"/>
          <a:stretch/>
        </p:blipFill>
        <p:spPr>
          <a:xfrm>
            <a:off x="2230600" y="324725"/>
            <a:ext cx="3657600" cy="59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900c38af6a_0_61"/>
          <p:cNvSpPr txBox="1"/>
          <p:nvPr/>
        </p:nvSpPr>
        <p:spPr>
          <a:xfrm>
            <a:off x="6494325" y="2467825"/>
            <a:ext cx="4286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: </a:t>
            </a:r>
            <a:r>
              <a:rPr b="1" lang="en-US" sz="5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 Volt</a:t>
            </a:r>
            <a:endParaRPr b="1" sz="5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900c38af6a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625" y="1262575"/>
            <a:ext cx="5086375" cy="43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900c38af6a_0_69"/>
          <p:cNvSpPr txBox="1"/>
          <p:nvPr/>
        </p:nvSpPr>
        <p:spPr>
          <a:xfrm>
            <a:off x="7657050" y="284070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મલ્ટીમીટર</a:t>
            </a:r>
            <a:endParaRPr sz="5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900c38af6a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300" y="876725"/>
            <a:ext cx="2951599" cy="4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900c38af6a_0_79"/>
          <p:cNvPicPr preferRelativeResize="0"/>
          <p:nvPr/>
        </p:nvPicPr>
        <p:blipFill rotWithShape="1">
          <a:blip r:embed="rId4">
            <a:alphaModFix/>
          </a:blip>
          <a:srcRect b="0" l="14198" r="14091" t="0"/>
          <a:stretch/>
        </p:blipFill>
        <p:spPr>
          <a:xfrm>
            <a:off x="5372000" y="981488"/>
            <a:ext cx="5711626" cy="44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900c38af6a_0_79"/>
          <p:cNvSpPr txBox="1"/>
          <p:nvPr/>
        </p:nvSpPr>
        <p:spPr>
          <a:xfrm>
            <a:off x="2427600" y="5656550"/>
            <a:ext cx="7336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સ્ટેટીક ઇલેક્ટ્રિસિટી</a:t>
            </a:r>
            <a:endParaRPr b="1" sz="4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25fbf5696_0_90"/>
          <p:cNvSpPr/>
          <p:nvPr/>
        </p:nvSpPr>
        <p:spPr>
          <a:xfrm>
            <a:off x="636475" y="5184600"/>
            <a:ext cx="8027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825fbf5696_0_90"/>
          <p:cNvSpPr txBox="1"/>
          <p:nvPr/>
        </p:nvSpPr>
        <p:spPr>
          <a:xfrm>
            <a:off x="1107550" y="1827900"/>
            <a:ext cx="104331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1" lang="en-US" sz="3000">
                <a:solidFill>
                  <a:schemeClr val="dk1"/>
                </a:solidFill>
              </a:rPr>
              <a:t>બટાકા વડે આપણે  સર્કિટ બનાવી એની અંદર કઈ કઈ ધાતુની પ્લેટ વાપરી છે?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કોપર અને એલ્યુમિનિયમ 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કોપર અને લોખંડ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લોખંડ અને એલ્યુમિનિયમ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કોપર અને જસત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d17ac35a3_0_111"/>
          <p:cNvSpPr/>
          <p:nvPr/>
        </p:nvSpPr>
        <p:spPr>
          <a:xfrm>
            <a:off x="766375" y="3128700"/>
            <a:ext cx="8027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8d17ac35a3_0_111"/>
          <p:cNvSpPr txBox="1"/>
          <p:nvPr/>
        </p:nvSpPr>
        <p:spPr>
          <a:xfrm>
            <a:off x="1107550" y="1827900"/>
            <a:ext cx="104331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2. આપણા ઘરે આવતા ઈલેક્ટ્રીક કરંટ કેટલા વોલ્ટેજનો હોય છે?</a:t>
            </a:r>
            <a:br>
              <a:rPr lang="en-US" sz="1100">
                <a:solidFill>
                  <a:schemeClr val="dk1"/>
                </a:solidFill>
                <a:latin typeface="Shruti"/>
                <a:ea typeface="Shruti"/>
                <a:cs typeface="Shruti"/>
                <a:sym typeface="Shruti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240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440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12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5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d17ac35a3_0_117"/>
          <p:cNvSpPr/>
          <p:nvPr/>
        </p:nvSpPr>
        <p:spPr>
          <a:xfrm>
            <a:off x="832825" y="4021300"/>
            <a:ext cx="8027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8d17ac35a3_0_117"/>
          <p:cNvSpPr txBox="1"/>
          <p:nvPr/>
        </p:nvSpPr>
        <p:spPr>
          <a:xfrm>
            <a:off x="1107550" y="1827900"/>
            <a:ext cx="10433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3. બલ્બ અથવા તો એલઇડી ની અંદર ઇલેક્ટ્રિસિટી પ્રકાશમાં કેવી રીતે ફેરવાય છે?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ચુંબકથી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ફિલામેન્ટથી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  કોપર થી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ટીટાનિયમ થી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d17ac35a3_0_123"/>
          <p:cNvSpPr/>
          <p:nvPr/>
        </p:nvSpPr>
        <p:spPr>
          <a:xfrm>
            <a:off x="865400" y="5415600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8d17ac35a3_0_123"/>
          <p:cNvSpPr txBox="1"/>
          <p:nvPr/>
        </p:nvSpPr>
        <p:spPr>
          <a:xfrm>
            <a:off x="1107550" y="1827900"/>
            <a:ext cx="10433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4. નીચેનામાંથી કયા ધાતુ માંથી કરંટ પસાર થતાં સૌથી વધારે ગરમી ઉત્પન્ન થાય છે??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ચાંદી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તાંબુ 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લોખંડ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નીક્રોમ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d17ac35a3_0_129"/>
          <p:cNvSpPr/>
          <p:nvPr/>
        </p:nvSpPr>
        <p:spPr>
          <a:xfrm>
            <a:off x="844275" y="3853650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8d17ac35a3_0_129"/>
          <p:cNvSpPr txBox="1"/>
          <p:nvPr/>
        </p:nvSpPr>
        <p:spPr>
          <a:xfrm>
            <a:off x="1107550" y="1827900"/>
            <a:ext cx="10787700" cy="5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5. નીચેનામાંથી કઈ પદ્ધતિ આપણા પૃથ્વી માટે ઇલેક્ટ્રિસિટી બનાવવા માટે સારી અને ફાયદાકારક છે?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સોલાર પેનલ થી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ન્યુક્લિયર પાવરથી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કોલસા  થી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ડીઝલ જનરેટર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d17ac35a3_0_135"/>
          <p:cNvSpPr/>
          <p:nvPr/>
        </p:nvSpPr>
        <p:spPr>
          <a:xfrm>
            <a:off x="952500" y="541027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8d17ac35a3_0_135"/>
          <p:cNvSpPr txBox="1"/>
          <p:nvPr/>
        </p:nvSpPr>
        <p:spPr>
          <a:xfrm>
            <a:off x="1107550" y="1827900"/>
            <a:ext cx="109206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6. મોબાઇલની ચાર્જ કરવા માટે કેટલા વોલ્ટેજ નું ચાર્જર વપરાય છે?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12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24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240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5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d17ac35a3_0_141"/>
          <p:cNvSpPr/>
          <p:nvPr/>
        </p:nvSpPr>
        <p:spPr>
          <a:xfrm>
            <a:off x="373550" y="2439000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8d17ac35a3_0_141"/>
          <p:cNvSpPr txBox="1"/>
          <p:nvPr/>
        </p:nvSpPr>
        <p:spPr>
          <a:xfrm>
            <a:off x="635700" y="1606375"/>
            <a:ext cx="115563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1" lang="en-US" sz="3000">
                <a:solidFill>
                  <a:schemeClr val="dk1"/>
                </a:solidFill>
              </a:rPr>
              <a:t>. વોલ્ટેજ અને કરંટ ને માપવા માટે આપણે કયું સાધન વાપરીએ છીએ ?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મલ્ટીમીટર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ટેલિસ્કોપ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માઇક્રોસ્કોપ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બેરોમીટર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c54f0d730_0_108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4c54f0d730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050" y="1010863"/>
            <a:ext cx="7733899" cy="483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d17ac35a3_0_147"/>
          <p:cNvSpPr/>
          <p:nvPr/>
        </p:nvSpPr>
        <p:spPr>
          <a:xfrm>
            <a:off x="226050" y="290767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8d17ac35a3_0_147"/>
          <p:cNvSpPr txBox="1"/>
          <p:nvPr/>
        </p:nvSpPr>
        <p:spPr>
          <a:xfrm>
            <a:off x="635700" y="1606375"/>
            <a:ext cx="11556300" cy="5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8. તોફાન વાળા વાતાવરણમાં વીજળી થવાનું મુખ્ય કારણ શું હોય છે?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 સ્ટેટીક ઇલેક્ટ્રિસિટી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વાદળમાં રહેલું પાણી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સૂર્યનો પ્રકાશ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વરાળ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d17ac35a3_0_158"/>
          <p:cNvSpPr/>
          <p:nvPr/>
        </p:nvSpPr>
        <p:spPr>
          <a:xfrm>
            <a:off x="134775" y="2907800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8d17ac35a3_0_158"/>
          <p:cNvSpPr txBox="1"/>
          <p:nvPr/>
        </p:nvSpPr>
        <p:spPr>
          <a:xfrm>
            <a:off x="635700" y="1606375"/>
            <a:ext cx="115563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9. ઓવરલોડ થી સાધનને નુકસાન ન પહોંચે એના માટે સર્કિટ બ્રેકર તરીકે આપણે શું વાપરીએ છીએ??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ફ્યુઝ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વોલ્ટમીટર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મલ્ટી મીટર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કેપેસીટર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d17ac35a3_0_164"/>
          <p:cNvSpPr/>
          <p:nvPr/>
        </p:nvSpPr>
        <p:spPr>
          <a:xfrm>
            <a:off x="368000" y="3587750"/>
            <a:ext cx="81174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8d17ac35a3_0_164"/>
          <p:cNvSpPr txBox="1"/>
          <p:nvPr/>
        </p:nvSpPr>
        <p:spPr>
          <a:xfrm>
            <a:off x="635700" y="1606375"/>
            <a:ext cx="11556300" cy="5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10. નીચેનામાંથી કયું ઘટક વિદ્યુત ઉર્જાને પોતાનામાં સંગ્રહ કરી જરૂર પડે આપે છે?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વોલ્ટમીટર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કેપેસીટર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રજીસ્ટર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ફ્યુઝ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25fbf5696_0_311"/>
          <p:cNvSpPr txBox="1"/>
          <p:nvPr/>
        </p:nvSpPr>
        <p:spPr>
          <a:xfrm>
            <a:off x="913200" y="2413050"/>
            <a:ext cx="1036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એક્ટિવિટીમાં કોઈ જગ્યાએ કંઈ ન સમજાયું હોય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2825fbf5696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646" y="3483800"/>
            <a:ext cx="1931725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825fbf5696_0_311"/>
          <p:cNvSpPr txBox="1"/>
          <p:nvPr/>
        </p:nvSpPr>
        <p:spPr>
          <a:xfrm>
            <a:off x="3754400" y="6129625"/>
            <a:ext cx="434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હાથ ઉપર કરો અને પૂછો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00c38af6a_0_1"/>
          <p:cNvSpPr txBox="1"/>
          <p:nvPr/>
        </p:nvSpPr>
        <p:spPr>
          <a:xfrm>
            <a:off x="2656938" y="5572125"/>
            <a:ext cx="688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</a:rPr>
              <a:t>કોપર (તાંબુ ) અને ઝીંક ( જસત )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129" name="Google Shape;129;g2900c38af6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800" y="281000"/>
            <a:ext cx="4750975" cy="47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900c38af6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1875" y="2634272"/>
            <a:ext cx="977883" cy="104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900c38af6a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08818" y="2634272"/>
            <a:ext cx="977883" cy="104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2900c38af6a_0_14"/>
          <p:cNvGrpSpPr/>
          <p:nvPr/>
        </p:nvGrpSpPr>
        <p:grpSpPr>
          <a:xfrm>
            <a:off x="1424437" y="792950"/>
            <a:ext cx="9343126" cy="4663575"/>
            <a:chOff x="1424437" y="792950"/>
            <a:chExt cx="9343126" cy="4663575"/>
          </a:xfrm>
        </p:grpSpPr>
        <p:pic>
          <p:nvPicPr>
            <p:cNvPr id="138" name="Google Shape;138;g2900c38af6a_0_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4437" y="792950"/>
              <a:ext cx="9343126" cy="466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g2900c38af6a_0_14"/>
            <p:cNvSpPr/>
            <p:nvPr/>
          </p:nvSpPr>
          <p:spPr>
            <a:xfrm>
              <a:off x="7458075" y="1445975"/>
              <a:ext cx="814500" cy="172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g2900c38af6a_0_14"/>
          <p:cNvSpPr txBox="1"/>
          <p:nvPr/>
        </p:nvSpPr>
        <p:spPr>
          <a:xfrm>
            <a:off x="1982850" y="5606775"/>
            <a:ext cx="8226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240 volt </a:t>
            </a:r>
            <a:endParaRPr b="1" sz="5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900c38af6a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475" y="1201888"/>
            <a:ext cx="3693001" cy="44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900c38af6a_0_25"/>
          <p:cNvPicPr preferRelativeResize="0"/>
          <p:nvPr/>
        </p:nvPicPr>
        <p:blipFill rotWithShape="1">
          <a:blip r:embed="rId4">
            <a:alphaModFix/>
          </a:blip>
          <a:srcRect b="0" l="0" r="16051" t="0"/>
          <a:stretch/>
        </p:blipFill>
        <p:spPr>
          <a:xfrm>
            <a:off x="6419300" y="1880550"/>
            <a:ext cx="4642675" cy="30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900c38af6a_0_25"/>
          <p:cNvSpPr txBox="1"/>
          <p:nvPr/>
        </p:nvSpPr>
        <p:spPr>
          <a:xfrm>
            <a:off x="4596000" y="59314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</a:rPr>
              <a:t>ફિલામેન્ટ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900c38af6a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007" y="3083925"/>
            <a:ext cx="6720793" cy="1941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900c38af6a_0_35"/>
          <p:cNvSpPr txBox="1"/>
          <p:nvPr/>
        </p:nvSpPr>
        <p:spPr>
          <a:xfrm>
            <a:off x="4735400" y="55643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</a:rPr>
              <a:t>નીક્રોમ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" name="Google Shape;156;g2900c38af6a_0_35"/>
          <p:cNvSpPr txBox="1"/>
          <p:nvPr/>
        </p:nvSpPr>
        <p:spPr>
          <a:xfrm>
            <a:off x="2373350" y="1493675"/>
            <a:ext cx="772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40C28"/>
                </a:solidFill>
              </a:rPr>
              <a:t>80% nickel and 20% chromium</a:t>
            </a:r>
            <a:r>
              <a:rPr b="1" lang="en-US" sz="3300">
                <a:solidFill>
                  <a:srgbClr val="202124"/>
                </a:solidFill>
                <a:highlight>
                  <a:srgbClr val="FFFFFF"/>
                </a:highlight>
              </a:rPr>
              <a:t> (Nichrome 80/20)</a:t>
            </a:r>
            <a:endParaRPr b="1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900c38af6a_0_89"/>
          <p:cNvPicPr preferRelativeResize="0"/>
          <p:nvPr/>
        </p:nvPicPr>
        <p:blipFill rotWithShape="1">
          <a:blip r:embed="rId3">
            <a:alphaModFix/>
          </a:blip>
          <a:srcRect b="0" l="0" r="0" t="17491"/>
          <a:stretch/>
        </p:blipFill>
        <p:spPr>
          <a:xfrm>
            <a:off x="2211813" y="116037"/>
            <a:ext cx="7768376" cy="54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900c38af6a_0_89"/>
          <p:cNvSpPr txBox="1"/>
          <p:nvPr/>
        </p:nvSpPr>
        <p:spPr>
          <a:xfrm>
            <a:off x="2211825" y="5629275"/>
            <a:ext cx="9629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</a:rPr>
              <a:t>ઓવરલોડ થી સાધનને નુકસાન ન પહોંચે એના માટે સર્કિટ બ્રેકર તરીકે આપણે </a:t>
            </a:r>
            <a:br>
              <a:rPr lang="en-US" sz="2300">
                <a:solidFill>
                  <a:srgbClr val="FF0000"/>
                </a:solidFill>
              </a:rPr>
            </a:br>
            <a:r>
              <a:rPr b="1" lang="en-US" sz="2300">
                <a:solidFill>
                  <a:srgbClr val="FF0000"/>
                </a:solidFill>
              </a:rPr>
              <a:t>ફ્યુઝ </a:t>
            </a:r>
            <a:r>
              <a:rPr lang="en-US" sz="2300">
                <a:solidFill>
                  <a:srgbClr val="FF0000"/>
                </a:solidFill>
              </a:rPr>
              <a:t>વાપરીએ છીએ</a:t>
            </a:r>
            <a:endParaRPr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2900c38af6a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75" y="1814513"/>
            <a:ext cx="573405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900c38af6a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4200" y="281000"/>
            <a:ext cx="31527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900c38af6a_0_98"/>
          <p:cNvSpPr txBox="1"/>
          <p:nvPr/>
        </p:nvSpPr>
        <p:spPr>
          <a:xfrm>
            <a:off x="2489475" y="5868250"/>
            <a:ext cx="896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</a:rPr>
              <a:t>કેપેસીટર વિદ્યુત ઉર્જાને પોતાનામાં સંગ્રહ કરી જરૂર પડે આપે છે </a:t>
            </a:r>
            <a:endParaRPr b="1"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900c38af6a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62" y="719500"/>
            <a:ext cx="6766474" cy="458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900c38af6a_0_49"/>
          <p:cNvSpPr txBox="1"/>
          <p:nvPr/>
        </p:nvSpPr>
        <p:spPr>
          <a:xfrm>
            <a:off x="1651950" y="5498525"/>
            <a:ext cx="8888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</a:rPr>
              <a:t>સૌર ઉર્જા પ્રદૂષણ વિના વિદ્યુત ઉર્જા ઉત્પન્ન કરવાની પૃથ્વી માટે સૌથી સારી પદ્ધતિ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2017-03-18T08:58:46Z</dcterms:created>
  <dc:creator>parth</dc:creator>
</cp:coreProperties>
</file>